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7" r:id="rId1"/>
  </p:sldMasterIdLst>
  <p:notesMasterIdLst>
    <p:notesMasterId r:id="rId13"/>
  </p:notesMasterIdLst>
  <p:sldIdLst>
    <p:sldId id="256" r:id="rId2"/>
    <p:sldId id="258" r:id="rId3"/>
    <p:sldId id="259" r:id="rId4"/>
    <p:sldId id="262" r:id="rId5"/>
    <p:sldId id="263" r:id="rId6"/>
    <p:sldId id="265" r:id="rId7"/>
    <p:sldId id="264" r:id="rId8"/>
    <p:sldId id="261" r:id="rId9"/>
    <p:sldId id="268" r:id="rId10"/>
    <p:sldId id="260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40"/>
    <p:restoredTop sz="71863"/>
  </p:normalViewPr>
  <p:slideViewPr>
    <p:cSldViewPr snapToGrid="0" snapToObjects="1">
      <p:cViewPr>
        <p:scale>
          <a:sx n="150" d="100"/>
          <a:sy n="150" d="100"/>
        </p:scale>
        <p:origin x="144" y="-1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3808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EB4D93-D6DF-0F4B-AD77-AB6A18429A5C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D554D-AB63-644E-BB1A-D94C2B87A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625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 isn’t the ONLY direction. Career journeys are made up of lateral shifts, zigzags and even jumps.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D554D-AB63-644E-BB1A-D94C2B87A1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16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D554D-AB63-644E-BB1A-D94C2B87A1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174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D554D-AB63-644E-BB1A-D94C2B87A1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210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D554D-AB63-644E-BB1A-D94C2B87A1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86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D554D-AB63-644E-BB1A-D94C2B87A13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96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D554D-AB63-644E-BB1A-D94C2B87A13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67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91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64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555184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2755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0006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511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941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5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47D947-F072-B349-B459-D4D706442D05}"/>
              </a:ext>
            </a:extLst>
          </p:cNvPr>
          <p:cNvGrpSpPr/>
          <p:nvPr userDrawn="1"/>
        </p:nvGrpSpPr>
        <p:grpSpPr>
          <a:xfrm>
            <a:off x="616838" y="6244033"/>
            <a:ext cx="6375400" cy="422275"/>
            <a:chOff x="337436" y="6015432"/>
            <a:chExt cx="6375400" cy="42227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408CDF2-00B9-6948-80C6-9D8891818C3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37436" y="6086869"/>
              <a:ext cx="279400" cy="2794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45C15C5-2A72-F144-9003-776098C7EAC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16542" r="14978" b="6218"/>
            <a:stretch/>
          </p:blipFill>
          <p:spPr>
            <a:xfrm>
              <a:off x="2208569" y="6031042"/>
              <a:ext cx="433031" cy="39105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5AF3064-E383-F249-851C-269DC0F48D2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3750560" y="6015432"/>
              <a:ext cx="422275" cy="422275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E068FF0-2990-2949-B4C4-4FF6C6FF30D9}"/>
                </a:ext>
              </a:extLst>
            </p:cNvPr>
            <p:cNvSpPr/>
            <p:nvPr userDrawn="1"/>
          </p:nvSpPr>
          <p:spPr>
            <a:xfrm>
              <a:off x="616836" y="6095764"/>
              <a:ext cx="6096000" cy="26161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sz="1050" dirty="0" err="1"/>
                <a:t>Linkedin</a:t>
              </a:r>
              <a:r>
                <a:rPr lang="en-US" sz="1050" dirty="0"/>
                <a:t>/in/</a:t>
              </a:r>
              <a:r>
                <a:rPr lang="en-US" sz="1050" dirty="0" err="1"/>
                <a:t>phoenixjenn</a:t>
              </a:r>
              <a:r>
                <a:rPr lang="en-US" sz="1050" dirty="0"/>
                <a:t>          @</a:t>
              </a:r>
              <a:r>
                <a:rPr lang="en-US" sz="1050" dirty="0" err="1"/>
                <a:t>phoenixjenn</a:t>
              </a:r>
              <a:r>
                <a:rPr lang="en-US" sz="1050" dirty="0"/>
                <a:t>                        </a:t>
              </a:r>
              <a:r>
                <a:rPr lang="en-US" sz="1050" dirty="0" err="1"/>
                <a:t>github.com</a:t>
              </a:r>
              <a:r>
                <a:rPr lang="en-US" sz="1050" dirty="0"/>
                <a:t>/</a:t>
              </a:r>
              <a:r>
                <a:rPr lang="en-US" sz="1050" dirty="0" err="1"/>
                <a:t>phoenixjenn</a:t>
              </a:r>
              <a:r>
                <a:rPr lang="en-US" sz="1050" dirty="0"/>
                <a:t>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0695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023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949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012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617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034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47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839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6B4F8-D46F-E045-AB56-A94A748AD070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0804149-B50C-B149-8BC0-67C427C2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39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hyperlink" Target="https://www.tablegroup.com/books/signs" TargetMode="External"/><Relationship Id="rId4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channel/UC02x9yG9ZFF_VZp1VnMoptg" TargetMode="External"/><Relationship Id="rId5" Type="http://schemas.openxmlformats.org/officeDocument/2006/relationships/image" Target="../media/image7.tiff"/><Relationship Id="rId4" Type="http://schemas.openxmlformats.org/officeDocument/2006/relationships/hyperlink" Target="https://www.youtube.com/watch?v=ZuyGMVYzQyI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learning/being-a-good-mentee/characteristics-of-a-successful-mente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8BF28-BF7A-0E49-A1B2-9DBA71B639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b="1" dirty="0"/>
              <a:t>The Engineer's Path: </a:t>
            </a:r>
            <a:br>
              <a:rPr lang="en-US" sz="3600" b="1" dirty="0"/>
            </a:br>
            <a:r>
              <a:rPr lang="en-US" sz="3200" b="1" dirty="0"/>
              <a:t>A Conversation about Career Growth and Technical Leadership</a:t>
            </a:r>
            <a:br>
              <a:rPr lang="en-US" sz="3600" b="1" dirty="0"/>
            </a:b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4E178E-DCB6-C845-A159-003320B438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Jenn Lee</a:t>
            </a:r>
          </a:p>
          <a:p>
            <a:r>
              <a:rPr lang="en-US" dirty="0"/>
              <a:t>Director, Software Engineering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E7DF3F6-823C-7648-89CE-1D1F867EA8DA}"/>
              </a:ext>
            </a:extLst>
          </p:cNvPr>
          <p:cNvGrpSpPr/>
          <p:nvPr/>
        </p:nvGrpSpPr>
        <p:grpSpPr>
          <a:xfrm>
            <a:off x="337436" y="6294833"/>
            <a:ext cx="6375400" cy="422275"/>
            <a:chOff x="337436" y="6015432"/>
            <a:chExt cx="6375400" cy="4222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8C15568-EA24-E046-BEB4-3FABCD7875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37436" y="6086869"/>
              <a:ext cx="279400" cy="2794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9E381AF-6B8A-3141-AAA7-6954BC5816C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/>
            <a:srcRect l="16542" r="14978" b="6218"/>
            <a:stretch/>
          </p:blipFill>
          <p:spPr>
            <a:xfrm>
              <a:off x="2208569" y="6031042"/>
              <a:ext cx="433031" cy="39105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CC8F278-7573-FC41-A778-2C7420BC17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3750560" y="6015432"/>
              <a:ext cx="422275" cy="422275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A919ED5-8233-3C46-AD71-8C0EC0F113EA}"/>
                </a:ext>
              </a:extLst>
            </p:cNvPr>
            <p:cNvSpPr/>
            <p:nvPr userDrawn="1"/>
          </p:nvSpPr>
          <p:spPr>
            <a:xfrm>
              <a:off x="616836" y="6095764"/>
              <a:ext cx="6096000" cy="26161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sz="1050" dirty="0" err="1"/>
                <a:t>Linkedin</a:t>
              </a:r>
              <a:r>
                <a:rPr lang="en-US" sz="1050" dirty="0"/>
                <a:t>/in/</a:t>
              </a:r>
              <a:r>
                <a:rPr lang="en-US" sz="1050" dirty="0" err="1"/>
                <a:t>phoenixjenn</a:t>
              </a:r>
              <a:r>
                <a:rPr lang="en-US" sz="1050" dirty="0"/>
                <a:t>          @</a:t>
              </a:r>
              <a:r>
                <a:rPr lang="en-US" sz="1050" dirty="0" err="1"/>
                <a:t>phoenixjenn</a:t>
              </a:r>
              <a:r>
                <a:rPr lang="en-US" sz="1050" dirty="0"/>
                <a:t>                        </a:t>
              </a:r>
              <a:r>
                <a:rPr lang="en-US" sz="1050" dirty="0" err="1"/>
                <a:t>github.com</a:t>
              </a:r>
              <a:r>
                <a:rPr lang="en-US" sz="1050" dirty="0"/>
                <a:t>/</a:t>
              </a:r>
              <a:r>
                <a:rPr lang="en-US" sz="1050" dirty="0" err="1"/>
                <a:t>phoenixjenn</a:t>
              </a:r>
              <a:r>
                <a:rPr lang="en-US" sz="1050" dirty="0"/>
                <a:t>  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43106CA5-06B2-0D4C-B89D-7F94D3A7C3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2633" y="527285"/>
            <a:ext cx="1905000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415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B59DB-3E05-D84F-BA50-36E20F0DF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Want to be a Manager?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56D1D-063E-3E43-808B-C652C4C65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 someone create an individual development plan</a:t>
            </a:r>
          </a:p>
          <a:p>
            <a:r>
              <a:rPr lang="en-US" dirty="0" err="1"/>
              <a:t>Lynda.com</a:t>
            </a:r>
            <a:r>
              <a:rPr lang="en-US" dirty="0"/>
              <a:t> Giving &amp; Receiving Feedback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EE06B-043E-8442-9264-D5ED6FCA2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3258" y="3953932"/>
            <a:ext cx="1619693" cy="24384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669A24-82B9-3C44-A9AD-4CD9D225AE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4775" y="3953931"/>
            <a:ext cx="1607956" cy="2438439"/>
          </a:xfrm>
          <a:prstGeom prst="rect">
            <a:avLst/>
          </a:prstGeom>
        </p:spPr>
      </p:pic>
      <p:pic>
        <p:nvPicPr>
          <p:cNvPr id="6" name="Picture 5">
            <a:hlinkClick r:id="rId5"/>
            <a:extLst>
              <a:ext uri="{FF2B5EF4-FFF2-40B4-BE49-F238E27FC236}">
                <a16:creationId xmlns:a16="http://schemas.microsoft.com/office/drawing/2014/main" id="{15567D14-8E58-C44A-B2DA-95415E46F5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3816" y="3953930"/>
            <a:ext cx="1607956" cy="243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03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2C0C2-4072-E341-AE78-19D8A2272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Diversity &amp; Inclusion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20917-E623-FB4D-B707-8481963F4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</a:t>
            </a:r>
            <a:r>
              <a:rPr lang="en-US" dirty="0" err="1"/>
              <a:t>allyship</a:t>
            </a:r>
            <a:r>
              <a:rPr lang="en-US" dirty="0"/>
              <a:t> activist cohort </a:t>
            </a:r>
          </a:p>
          <a:p>
            <a:r>
              <a:rPr lang="en-US" dirty="0"/>
              <a:t>Read books, watch videos, get training</a:t>
            </a:r>
          </a:p>
          <a:p>
            <a:r>
              <a:rPr lang="en-US" dirty="0"/>
              <a:t>Volunteer to help</a:t>
            </a:r>
          </a:p>
          <a:p>
            <a:r>
              <a:rPr lang="en-US" dirty="0"/>
              <a:t>Ask how you can help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841FEB-9EC2-C44E-AFFB-5408EE447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8527" y="2946416"/>
            <a:ext cx="1572683" cy="25092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72BC88-780D-2A42-AFA7-D5218F84D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394" y="3225235"/>
            <a:ext cx="1536700" cy="23733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2DE9C4-9FF0-3B4C-88BF-9FFBC7B6B2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419" y="3271413"/>
            <a:ext cx="1534583" cy="232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56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D8547-5019-B549-8FCC-1CADD27C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Engineer’s Path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7A6EC0A-3695-984D-A43F-00015B5CE429}"/>
              </a:ext>
            </a:extLst>
          </p:cNvPr>
          <p:cNvCxnSpPr>
            <a:cxnSpLocks/>
          </p:cNvCxnSpPr>
          <p:nvPr/>
        </p:nvCxnSpPr>
        <p:spPr>
          <a:xfrm>
            <a:off x="903890" y="4183117"/>
            <a:ext cx="8638043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12F38E1-D5F1-594D-9323-E30472EEC8FB}"/>
              </a:ext>
            </a:extLst>
          </p:cNvPr>
          <p:cNvGrpSpPr/>
          <p:nvPr/>
        </p:nvGrpSpPr>
        <p:grpSpPr>
          <a:xfrm>
            <a:off x="1050610" y="2281293"/>
            <a:ext cx="388248" cy="545997"/>
            <a:chOff x="1016742" y="2281293"/>
            <a:chExt cx="388248" cy="54599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77646DC-1851-A64D-9DF7-5C8CF35BE577}"/>
                </a:ext>
              </a:extLst>
            </p:cNvPr>
            <p:cNvSpPr/>
            <p:nvPr/>
          </p:nvSpPr>
          <p:spPr>
            <a:xfrm>
              <a:off x="1103587" y="2627593"/>
              <a:ext cx="199697" cy="199697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B9FC283-534D-E642-9609-D4FF3B6A91C0}"/>
                </a:ext>
              </a:extLst>
            </p:cNvPr>
            <p:cNvSpPr txBox="1"/>
            <p:nvPr/>
          </p:nvSpPr>
          <p:spPr>
            <a:xfrm>
              <a:off x="1016742" y="2281293"/>
              <a:ext cx="3882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HS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15B3EE7C-6503-A444-A0AD-B53B514C7010}"/>
              </a:ext>
            </a:extLst>
          </p:cNvPr>
          <p:cNvGrpSpPr/>
          <p:nvPr/>
        </p:nvGrpSpPr>
        <p:grpSpPr>
          <a:xfrm>
            <a:off x="1168557" y="3442683"/>
            <a:ext cx="997389" cy="698397"/>
            <a:chOff x="1168557" y="3442683"/>
            <a:chExt cx="997389" cy="698397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3A41C60-8A67-044A-BB5A-34B675CB4E8A}"/>
                </a:ext>
              </a:extLst>
            </p:cNvPr>
            <p:cNvSpPr/>
            <p:nvPr/>
          </p:nvSpPr>
          <p:spPr>
            <a:xfrm>
              <a:off x="1523415" y="3941383"/>
              <a:ext cx="199697" cy="199697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103C108-52CA-114F-B9E0-19CFDD2A06C7}"/>
                </a:ext>
              </a:extLst>
            </p:cNvPr>
            <p:cNvSpPr txBox="1"/>
            <p:nvPr/>
          </p:nvSpPr>
          <p:spPr>
            <a:xfrm>
              <a:off x="1168557" y="3442683"/>
              <a:ext cx="9973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'91 BC</a:t>
              </a:r>
            </a:p>
            <a:p>
              <a:pPr algn="ctr"/>
              <a:r>
                <a:rPr lang="en-US" sz="1400" dirty="0"/>
                <a:t>MIS/MKTG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FEBB1989-6FD6-8D44-A10B-7C577DA74BC8}"/>
              </a:ext>
            </a:extLst>
          </p:cNvPr>
          <p:cNvGrpSpPr/>
          <p:nvPr/>
        </p:nvGrpSpPr>
        <p:grpSpPr>
          <a:xfrm>
            <a:off x="2831101" y="1668790"/>
            <a:ext cx="1495922" cy="2283110"/>
            <a:chOff x="2331567" y="1668790"/>
            <a:chExt cx="1495922" cy="228311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1455B18-F92E-6A41-AE26-05A04E6A5A5D}"/>
                </a:ext>
              </a:extLst>
            </p:cNvPr>
            <p:cNvSpPr/>
            <p:nvPr/>
          </p:nvSpPr>
          <p:spPr>
            <a:xfrm>
              <a:off x="2879831" y="3752203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C62B24-94D4-0240-BE77-A8DFD22B806A}"/>
                </a:ext>
              </a:extLst>
            </p:cNvPr>
            <p:cNvSpPr txBox="1"/>
            <p:nvPr/>
          </p:nvSpPr>
          <p:spPr>
            <a:xfrm>
              <a:off x="2331567" y="1668790"/>
              <a:ext cx="1495922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‘96 DCI</a:t>
              </a:r>
            </a:p>
            <a:p>
              <a:pPr algn="ctr"/>
              <a:r>
                <a:rPr lang="en-US" sz="1400" dirty="0"/>
                <a:t>Desktop Support</a:t>
              </a:r>
            </a:p>
            <a:p>
              <a:pPr algn="ctr"/>
              <a:r>
                <a:rPr lang="en-US" sz="1400" dirty="0"/>
                <a:t>MS Access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C2BFA0D-A063-6B43-A7A0-ED453AADC6D7}"/>
                </a:ext>
              </a:extLst>
            </p:cNvPr>
            <p:cNvCxnSpPr>
              <a:cxnSpLocks/>
              <a:stCxn id="10" idx="0"/>
            </p:cNvCxnSpPr>
            <p:nvPr/>
          </p:nvCxnSpPr>
          <p:spPr>
            <a:xfrm flipV="1">
              <a:off x="2979680" y="2449491"/>
              <a:ext cx="9503" cy="13027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ACE9FC18-6ED8-8C47-A881-E1DC0838652F}"/>
              </a:ext>
            </a:extLst>
          </p:cNvPr>
          <p:cNvGrpSpPr/>
          <p:nvPr/>
        </p:nvGrpSpPr>
        <p:grpSpPr>
          <a:xfrm>
            <a:off x="187806" y="4067503"/>
            <a:ext cx="1390124" cy="1090772"/>
            <a:chOff x="187806" y="4067503"/>
            <a:chExt cx="1390124" cy="109077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5F4974B-014B-D644-9ED9-DC2CD0E16D9D}"/>
                </a:ext>
              </a:extLst>
            </p:cNvPr>
            <p:cNvSpPr/>
            <p:nvPr/>
          </p:nvSpPr>
          <p:spPr>
            <a:xfrm>
              <a:off x="767255" y="4067503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22A757A-A429-BD42-AE10-1A7FABA14DCD}"/>
                </a:ext>
              </a:extLst>
            </p:cNvPr>
            <p:cNvSpPr txBox="1"/>
            <p:nvPr/>
          </p:nvSpPr>
          <p:spPr>
            <a:xfrm>
              <a:off x="187806" y="4635055"/>
              <a:ext cx="139012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7th grade</a:t>
              </a:r>
            </a:p>
            <a:p>
              <a:pPr algn="ctr"/>
              <a:r>
                <a:rPr lang="en-US" sz="1400" dirty="0"/>
                <a:t>Commodore 64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08CFB9-A73B-6C45-83A3-C33E147C4845}"/>
                </a:ext>
              </a:extLst>
            </p:cNvPr>
            <p:cNvCxnSpPr>
              <a:stCxn id="6" idx="4"/>
              <a:endCxn id="11" idx="0"/>
            </p:cNvCxnSpPr>
            <p:nvPr/>
          </p:nvCxnSpPr>
          <p:spPr>
            <a:xfrm>
              <a:off x="867104" y="4267200"/>
              <a:ext cx="15764" cy="367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523898D-59DF-AF4A-8F7C-03AEBDFC5463}"/>
              </a:ext>
            </a:extLst>
          </p:cNvPr>
          <p:cNvGrpSpPr/>
          <p:nvPr/>
        </p:nvGrpSpPr>
        <p:grpSpPr>
          <a:xfrm>
            <a:off x="1768603" y="2293557"/>
            <a:ext cx="1382110" cy="1143330"/>
            <a:chOff x="1328334" y="2293557"/>
            <a:chExt cx="1382110" cy="114333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DB4AAF0-14FD-9948-B85C-5BE69954001B}"/>
                </a:ext>
              </a:extLst>
            </p:cNvPr>
            <p:cNvSpPr/>
            <p:nvPr/>
          </p:nvSpPr>
          <p:spPr>
            <a:xfrm>
              <a:off x="1933904" y="3237190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0164EC0-9CE6-104B-8EC7-EADCF9E3E041}"/>
                </a:ext>
              </a:extLst>
            </p:cNvPr>
            <p:cNvSpPr txBox="1"/>
            <p:nvPr/>
          </p:nvSpPr>
          <p:spPr>
            <a:xfrm>
              <a:off x="1328334" y="2293557"/>
              <a:ext cx="1382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’95 E&amp;Y*</a:t>
              </a:r>
            </a:p>
            <a:p>
              <a:pPr algn="ctr"/>
              <a:r>
                <a:rPr lang="en-US" sz="1400" dirty="0"/>
                <a:t>Graphic Design</a:t>
              </a: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973C985-7624-1943-9C74-433BF68F2615}"/>
                </a:ext>
              </a:extLst>
            </p:cNvPr>
            <p:cNvCxnSpPr>
              <a:stCxn id="14" idx="2"/>
              <a:endCxn id="9" idx="0"/>
            </p:cNvCxnSpPr>
            <p:nvPr/>
          </p:nvCxnSpPr>
          <p:spPr>
            <a:xfrm>
              <a:off x="2019389" y="2816777"/>
              <a:ext cx="14364" cy="4204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A5CE54A6-C9E2-AA46-86EC-CFD2EF985EDC}"/>
              </a:ext>
            </a:extLst>
          </p:cNvPr>
          <p:cNvGrpSpPr/>
          <p:nvPr/>
        </p:nvGrpSpPr>
        <p:grpSpPr>
          <a:xfrm>
            <a:off x="2656519" y="3422173"/>
            <a:ext cx="814647" cy="502832"/>
            <a:chOff x="2165452" y="3422173"/>
            <a:chExt cx="814647" cy="502832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BD471CE-6E69-1B41-8E92-A6907C0D186E}"/>
                </a:ext>
              </a:extLst>
            </p:cNvPr>
            <p:cNvSpPr/>
            <p:nvPr/>
          </p:nvSpPr>
          <p:spPr>
            <a:xfrm>
              <a:off x="2422632" y="3725308"/>
              <a:ext cx="199697" cy="199697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20FCFD3-FE7F-844F-B4CF-25FE93498A58}"/>
                </a:ext>
              </a:extLst>
            </p:cNvPr>
            <p:cNvSpPr txBox="1"/>
            <p:nvPr/>
          </p:nvSpPr>
          <p:spPr>
            <a:xfrm>
              <a:off x="2165452" y="3422173"/>
              <a:ext cx="8146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CLC HW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B2BEA70-E158-2241-8462-1B14FBD01EA3}"/>
              </a:ext>
            </a:extLst>
          </p:cNvPr>
          <p:cNvGrpSpPr/>
          <p:nvPr/>
        </p:nvGrpSpPr>
        <p:grpSpPr>
          <a:xfrm>
            <a:off x="3536910" y="2436322"/>
            <a:ext cx="1346844" cy="1828837"/>
            <a:chOff x="2986578" y="2436322"/>
            <a:chExt cx="1346844" cy="1828837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B30ECF9-7DB9-B745-85F2-863731FF93AC}"/>
                </a:ext>
              </a:extLst>
            </p:cNvPr>
            <p:cNvSpPr/>
            <p:nvPr/>
          </p:nvSpPr>
          <p:spPr>
            <a:xfrm>
              <a:off x="3576719" y="4065462"/>
              <a:ext cx="199697" cy="199697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78DC09B-4954-964E-A6FE-C4C48816D063}"/>
                </a:ext>
              </a:extLst>
            </p:cNvPr>
            <p:cNvSpPr/>
            <p:nvPr/>
          </p:nvSpPr>
          <p:spPr>
            <a:xfrm>
              <a:off x="3568258" y="3845326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3B760BE-1A11-A34B-9D84-577BDC8A9F5C}"/>
                </a:ext>
              </a:extLst>
            </p:cNvPr>
            <p:cNvSpPr txBox="1"/>
            <p:nvPr/>
          </p:nvSpPr>
          <p:spPr>
            <a:xfrm>
              <a:off x="2986578" y="2436322"/>
              <a:ext cx="1346844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‘96 IIA</a:t>
              </a:r>
            </a:p>
            <a:p>
              <a:pPr algn="ctr"/>
              <a:r>
                <a:rPr lang="en-US" sz="1400" dirty="0"/>
                <a:t>Network </a:t>
              </a:r>
              <a:r>
                <a:rPr lang="en-US" sz="1400" dirty="0" err="1"/>
                <a:t>Mgmt</a:t>
              </a:r>
              <a:endParaRPr lang="en-US" sz="1400" dirty="0"/>
            </a:p>
            <a:p>
              <a:pPr algn="ctr"/>
              <a:r>
                <a:rPr lang="en-US" sz="1400" dirty="0"/>
                <a:t>SQL, Web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1C16507-0323-9B47-B62D-2EBAD9DC617A}"/>
                </a:ext>
              </a:extLst>
            </p:cNvPr>
            <p:cNvCxnSpPr>
              <a:cxnSpLocks/>
              <a:stCxn id="29" idx="2"/>
              <a:endCxn id="15" idx="0"/>
            </p:cNvCxnSpPr>
            <p:nvPr/>
          </p:nvCxnSpPr>
          <p:spPr>
            <a:xfrm>
              <a:off x="3660000" y="3174986"/>
              <a:ext cx="8107" cy="6703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7E8CFEB-AC85-4948-B398-7A7A1A5EC953}"/>
              </a:ext>
            </a:extLst>
          </p:cNvPr>
          <p:cNvGrpSpPr/>
          <p:nvPr/>
        </p:nvGrpSpPr>
        <p:grpSpPr>
          <a:xfrm>
            <a:off x="4274618" y="3315131"/>
            <a:ext cx="1055097" cy="761997"/>
            <a:chOff x="4274618" y="3315131"/>
            <a:chExt cx="1055097" cy="761997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C5EF4C7-ACB4-7D4E-8E50-D03D22F64AFE}"/>
                </a:ext>
              </a:extLst>
            </p:cNvPr>
            <p:cNvSpPr/>
            <p:nvPr/>
          </p:nvSpPr>
          <p:spPr>
            <a:xfrm>
              <a:off x="4661245" y="3877431"/>
              <a:ext cx="199697" cy="199697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168280B-59A3-A343-B9DC-070AB819946C}"/>
                </a:ext>
              </a:extLst>
            </p:cNvPr>
            <p:cNvSpPr txBox="1"/>
            <p:nvPr/>
          </p:nvSpPr>
          <p:spPr>
            <a:xfrm>
              <a:off x="4274618" y="3315131"/>
              <a:ext cx="10550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'96 BC</a:t>
              </a:r>
            </a:p>
            <a:p>
              <a:pPr algn="ctr"/>
              <a:r>
                <a:rPr lang="en-US" sz="1400" dirty="0"/>
                <a:t>IT/Finance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EB282BB-27DE-4444-A746-2B38990C3967}"/>
              </a:ext>
            </a:extLst>
          </p:cNvPr>
          <p:cNvGrpSpPr/>
          <p:nvPr/>
        </p:nvGrpSpPr>
        <p:grpSpPr>
          <a:xfrm>
            <a:off x="4732635" y="4061223"/>
            <a:ext cx="876908" cy="1096007"/>
            <a:chOff x="4275432" y="4061223"/>
            <a:chExt cx="876908" cy="109600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B5BEFA5-4CD7-3646-A623-82491352A25B}"/>
                </a:ext>
              </a:extLst>
            </p:cNvPr>
            <p:cNvSpPr/>
            <p:nvPr/>
          </p:nvSpPr>
          <p:spPr>
            <a:xfrm>
              <a:off x="4614038" y="4061223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658F8EE-F1AC-7B4C-B9A7-33574AEEBD09}"/>
                </a:ext>
              </a:extLst>
            </p:cNvPr>
            <p:cNvSpPr txBox="1"/>
            <p:nvPr/>
          </p:nvSpPr>
          <p:spPr>
            <a:xfrm>
              <a:off x="4275432" y="4634010"/>
              <a:ext cx="8769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‘00 NEU</a:t>
              </a:r>
            </a:p>
            <a:p>
              <a:pPr algn="ctr"/>
              <a:r>
                <a:rPr lang="en-US" sz="1400" dirty="0"/>
                <a:t>Web Dev</a:t>
              </a: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E54A607-3E35-3A4B-A789-D1818861A63D}"/>
                </a:ext>
              </a:extLst>
            </p:cNvPr>
            <p:cNvCxnSpPr>
              <a:stCxn id="16" idx="4"/>
              <a:endCxn id="36" idx="0"/>
            </p:cNvCxnSpPr>
            <p:nvPr/>
          </p:nvCxnSpPr>
          <p:spPr>
            <a:xfrm flipH="1">
              <a:off x="4713886" y="4260920"/>
              <a:ext cx="1" cy="3730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AB3DC59-E2EC-F641-A224-858ABA342337}"/>
              </a:ext>
            </a:extLst>
          </p:cNvPr>
          <p:cNvGrpSpPr/>
          <p:nvPr/>
        </p:nvGrpSpPr>
        <p:grpSpPr>
          <a:xfrm>
            <a:off x="5167518" y="4061223"/>
            <a:ext cx="1864614" cy="1822887"/>
            <a:chOff x="4566379" y="4061223"/>
            <a:chExt cx="1864614" cy="1822887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CF634DD-E22C-684E-8733-DDC8D874C391}"/>
                </a:ext>
              </a:extLst>
            </p:cNvPr>
            <p:cNvSpPr/>
            <p:nvPr/>
          </p:nvSpPr>
          <p:spPr>
            <a:xfrm>
              <a:off x="4884974" y="4061223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87D67BC2-1476-8544-8768-2707A68455B9}"/>
                </a:ext>
              </a:extLst>
            </p:cNvPr>
            <p:cNvSpPr/>
            <p:nvPr/>
          </p:nvSpPr>
          <p:spPr>
            <a:xfrm>
              <a:off x="5155910" y="4061223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88756826-1F4B-3B42-A986-101B29821BFF}"/>
                </a:ext>
              </a:extLst>
            </p:cNvPr>
            <p:cNvSpPr/>
            <p:nvPr/>
          </p:nvSpPr>
          <p:spPr>
            <a:xfrm>
              <a:off x="5426846" y="4061223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4014C4E0-E16F-9444-8EA3-5459E88E88F2}"/>
                </a:ext>
              </a:extLst>
            </p:cNvPr>
            <p:cNvSpPr/>
            <p:nvPr/>
          </p:nvSpPr>
          <p:spPr>
            <a:xfrm>
              <a:off x="5697782" y="4061223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0F300CB-3A70-F343-998B-C70AF18A74C4}"/>
                </a:ext>
              </a:extLst>
            </p:cNvPr>
            <p:cNvSpPr txBox="1"/>
            <p:nvPr/>
          </p:nvSpPr>
          <p:spPr>
            <a:xfrm>
              <a:off x="4566379" y="5145446"/>
              <a:ext cx="1864614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‘01+</a:t>
              </a:r>
            </a:p>
            <a:p>
              <a:pPr algn="ctr"/>
              <a:r>
                <a:rPr lang="en-US" sz="1400" dirty="0"/>
                <a:t>Consulting</a:t>
              </a:r>
            </a:p>
            <a:p>
              <a:pPr algn="ctr"/>
              <a:r>
                <a:rPr lang="en-US" sz="1400" dirty="0"/>
                <a:t>Chainsaw Interactive</a:t>
              </a: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AEF4CDB-2BFC-7549-B6BA-FD476E77C7DA}"/>
                </a:ext>
              </a:extLst>
            </p:cNvPr>
            <p:cNvCxnSpPr>
              <a:stCxn id="39" idx="4"/>
              <a:endCxn id="43" idx="0"/>
            </p:cNvCxnSpPr>
            <p:nvPr/>
          </p:nvCxnSpPr>
          <p:spPr>
            <a:xfrm>
              <a:off x="4984823" y="4260920"/>
              <a:ext cx="513863" cy="8845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882B8FD-C8D9-044D-8E0A-3178A39DFFE5}"/>
                </a:ext>
              </a:extLst>
            </p:cNvPr>
            <p:cNvCxnSpPr>
              <a:stCxn id="40" idx="4"/>
              <a:endCxn id="43" idx="0"/>
            </p:cNvCxnSpPr>
            <p:nvPr/>
          </p:nvCxnSpPr>
          <p:spPr>
            <a:xfrm>
              <a:off x="5255759" y="4260920"/>
              <a:ext cx="242927" cy="8845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094FE6C-2ADA-DA4C-B432-D9A11DC29E54}"/>
                </a:ext>
              </a:extLst>
            </p:cNvPr>
            <p:cNvCxnSpPr>
              <a:stCxn id="41" idx="4"/>
              <a:endCxn id="43" idx="0"/>
            </p:cNvCxnSpPr>
            <p:nvPr/>
          </p:nvCxnSpPr>
          <p:spPr>
            <a:xfrm flipH="1">
              <a:off x="5498686" y="4260920"/>
              <a:ext cx="28009" cy="8845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7BE61E1-F8FE-8B4C-AA6D-5A46CB1E850D}"/>
                </a:ext>
              </a:extLst>
            </p:cNvPr>
            <p:cNvCxnSpPr>
              <a:stCxn id="42" idx="4"/>
              <a:endCxn id="43" idx="0"/>
            </p:cNvCxnSpPr>
            <p:nvPr/>
          </p:nvCxnSpPr>
          <p:spPr>
            <a:xfrm flipH="1">
              <a:off x="5498686" y="4260920"/>
              <a:ext cx="298945" cy="8845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9B1B61E-A966-014B-8C63-B781EE5C8527}"/>
              </a:ext>
            </a:extLst>
          </p:cNvPr>
          <p:cNvGrpSpPr/>
          <p:nvPr/>
        </p:nvGrpSpPr>
        <p:grpSpPr>
          <a:xfrm>
            <a:off x="6201282" y="4061223"/>
            <a:ext cx="1322798" cy="940131"/>
            <a:chOff x="6277479" y="4061223"/>
            <a:chExt cx="1322798" cy="940131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5AEA38C2-A7FF-D24E-BACD-6D0D3D046D08}"/>
                </a:ext>
              </a:extLst>
            </p:cNvPr>
            <p:cNvSpPr/>
            <p:nvPr/>
          </p:nvSpPr>
          <p:spPr>
            <a:xfrm>
              <a:off x="6823852" y="4061223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489D04B-F8E4-9044-818C-3EB833B90C9B}"/>
                </a:ext>
              </a:extLst>
            </p:cNvPr>
            <p:cNvSpPr txBox="1"/>
            <p:nvPr/>
          </p:nvSpPr>
          <p:spPr>
            <a:xfrm>
              <a:off x="6277479" y="4478134"/>
              <a:ext cx="132279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’02-’12</a:t>
              </a:r>
            </a:p>
            <a:p>
              <a:pPr algn="ctr"/>
              <a:r>
                <a:rPr lang="en-US" sz="1400" dirty="0" err="1"/>
                <a:t>StreetAccount</a:t>
              </a:r>
              <a:endParaRPr lang="en-US" sz="1400" dirty="0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A910D94-BC95-FB40-8FE1-5984E86899DC}"/>
                </a:ext>
              </a:extLst>
            </p:cNvPr>
            <p:cNvCxnSpPr>
              <a:cxnSpLocks/>
              <a:stCxn id="53" idx="4"/>
              <a:endCxn id="54" idx="0"/>
            </p:cNvCxnSpPr>
            <p:nvPr/>
          </p:nvCxnSpPr>
          <p:spPr>
            <a:xfrm>
              <a:off x="6923701" y="4260920"/>
              <a:ext cx="15177" cy="217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F83B785-5BEA-A649-A1EE-9309FE49E77F}"/>
              </a:ext>
            </a:extLst>
          </p:cNvPr>
          <p:cNvGrpSpPr/>
          <p:nvPr/>
        </p:nvGrpSpPr>
        <p:grpSpPr>
          <a:xfrm>
            <a:off x="7796765" y="4061223"/>
            <a:ext cx="787395" cy="1418955"/>
            <a:chOff x="7000891" y="4061223"/>
            <a:chExt cx="787395" cy="1418955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BB63F3E-9080-2440-AD32-15A27960991E}"/>
                </a:ext>
              </a:extLst>
            </p:cNvPr>
            <p:cNvSpPr/>
            <p:nvPr/>
          </p:nvSpPr>
          <p:spPr>
            <a:xfrm>
              <a:off x="7281053" y="4061223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2BBEC7B-6CB9-7942-83D8-8FC90893073A}"/>
                </a:ext>
              </a:extLst>
            </p:cNvPr>
            <p:cNvSpPr txBox="1"/>
            <p:nvPr/>
          </p:nvSpPr>
          <p:spPr>
            <a:xfrm>
              <a:off x="7000891" y="4956958"/>
              <a:ext cx="7873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’12-17</a:t>
              </a:r>
            </a:p>
            <a:p>
              <a:pPr algn="ctr"/>
              <a:r>
                <a:rPr lang="en-US" sz="1400" dirty="0"/>
                <a:t>FactSet</a:t>
              </a: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22041E1-F2A9-2947-A68A-F5AD3F92DCD7}"/>
                </a:ext>
              </a:extLst>
            </p:cNvPr>
            <p:cNvCxnSpPr>
              <a:cxnSpLocks/>
              <a:stCxn id="58" idx="4"/>
              <a:endCxn id="59" idx="0"/>
            </p:cNvCxnSpPr>
            <p:nvPr/>
          </p:nvCxnSpPr>
          <p:spPr>
            <a:xfrm>
              <a:off x="7380902" y="4260920"/>
              <a:ext cx="13687" cy="6960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AA79E74E-EE86-A749-A4A7-963A290EC2D6}"/>
              </a:ext>
            </a:extLst>
          </p:cNvPr>
          <p:cNvGrpSpPr/>
          <p:nvPr/>
        </p:nvGrpSpPr>
        <p:grpSpPr>
          <a:xfrm>
            <a:off x="8163209" y="4061222"/>
            <a:ext cx="788999" cy="834398"/>
            <a:chOff x="8163209" y="4061222"/>
            <a:chExt cx="788999" cy="834398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C966F244-39A2-C44E-948B-265BE177E711}"/>
                </a:ext>
              </a:extLst>
            </p:cNvPr>
            <p:cNvSpPr/>
            <p:nvPr/>
          </p:nvSpPr>
          <p:spPr>
            <a:xfrm>
              <a:off x="8466390" y="4061222"/>
              <a:ext cx="199697" cy="199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1D8A3DD-6A8C-9441-8DD9-5590181EEE6B}"/>
                </a:ext>
              </a:extLst>
            </p:cNvPr>
            <p:cNvSpPr txBox="1"/>
            <p:nvPr/>
          </p:nvSpPr>
          <p:spPr>
            <a:xfrm>
              <a:off x="8163209" y="4372400"/>
              <a:ext cx="7889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‘17</a:t>
              </a:r>
            </a:p>
            <a:p>
              <a:pPr algn="ctr"/>
              <a:r>
                <a:rPr lang="en-US" sz="1400" dirty="0"/>
                <a:t>Audible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0679F30-D6B8-6846-A107-5E4E0019F058}"/>
                </a:ext>
              </a:extLst>
            </p:cNvPr>
            <p:cNvCxnSpPr>
              <a:stCxn id="63" idx="4"/>
              <a:endCxn id="64" idx="0"/>
            </p:cNvCxnSpPr>
            <p:nvPr/>
          </p:nvCxnSpPr>
          <p:spPr>
            <a:xfrm flipH="1">
              <a:off x="8557709" y="4260919"/>
              <a:ext cx="8530" cy="1114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3AC1D88B-98D7-FD43-BD4D-C9DA689296D5}"/>
              </a:ext>
            </a:extLst>
          </p:cNvPr>
          <p:cNvGrpSpPr/>
          <p:nvPr/>
        </p:nvGrpSpPr>
        <p:grpSpPr>
          <a:xfrm>
            <a:off x="6925456" y="3005095"/>
            <a:ext cx="944489" cy="761997"/>
            <a:chOff x="4329927" y="3315131"/>
            <a:chExt cx="944489" cy="761997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E938842-3881-D747-A6C5-2060465CC9A0}"/>
                </a:ext>
              </a:extLst>
            </p:cNvPr>
            <p:cNvSpPr/>
            <p:nvPr/>
          </p:nvSpPr>
          <p:spPr>
            <a:xfrm>
              <a:off x="4661245" y="3877431"/>
              <a:ext cx="199697" cy="199697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D69AEEF6-EE5F-174D-AC1A-18AC9E7587B5}"/>
                </a:ext>
              </a:extLst>
            </p:cNvPr>
            <p:cNvSpPr txBox="1"/>
            <p:nvPr/>
          </p:nvSpPr>
          <p:spPr>
            <a:xfrm>
              <a:off x="4329927" y="3315131"/>
              <a:ext cx="944489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MS</a:t>
              </a:r>
            </a:p>
            <a:p>
              <a:pPr algn="ctr"/>
              <a:r>
                <a:rPr lang="en-US" sz="800" dirty="0"/>
                <a:t>Exercise Science</a:t>
              </a:r>
            </a:p>
            <a:p>
              <a:pPr algn="ctr"/>
              <a:r>
                <a:rPr lang="en-US" sz="800" dirty="0"/>
                <a:t>Sport Psych</a:t>
              </a: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5F24926D-6EDB-9B49-8A85-2B8DEAD68DA1}"/>
              </a:ext>
            </a:extLst>
          </p:cNvPr>
          <p:cNvGrpSpPr/>
          <p:nvPr/>
        </p:nvGrpSpPr>
        <p:grpSpPr>
          <a:xfrm>
            <a:off x="7028941" y="2124040"/>
            <a:ext cx="1244250" cy="761997"/>
            <a:chOff x="4180047" y="3315131"/>
            <a:chExt cx="1244250" cy="761997"/>
          </a:xfrm>
        </p:grpSpPr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D6E2C8C-CBFA-F74A-ADBB-BCD9D9901AF2}"/>
                </a:ext>
              </a:extLst>
            </p:cNvPr>
            <p:cNvSpPr/>
            <p:nvPr/>
          </p:nvSpPr>
          <p:spPr>
            <a:xfrm>
              <a:off x="4661245" y="3877431"/>
              <a:ext cx="199697" cy="199697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C342BBC-BA8E-FE4C-9062-3EC327E17A2F}"/>
                </a:ext>
              </a:extLst>
            </p:cNvPr>
            <p:cNvSpPr txBox="1"/>
            <p:nvPr/>
          </p:nvSpPr>
          <p:spPr>
            <a:xfrm>
              <a:off x="4180047" y="3315131"/>
              <a:ext cx="12442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MOVE Fitness</a:t>
              </a:r>
              <a:endParaRPr lang="en-US" sz="800" dirty="0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89848CE8-72E4-AE40-9563-FB1A64123CDC}"/>
              </a:ext>
            </a:extLst>
          </p:cNvPr>
          <p:cNvGrpSpPr/>
          <p:nvPr/>
        </p:nvGrpSpPr>
        <p:grpSpPr>
          <a:xfrm>
            <a:off x="5151804" y="2557131"/>
            <a:ext cx="817853" cy="761997"/>
            <a:chOff x="4393246" y="3315131"/>
            <a:chExt cx="817853" cy="761997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CE1EABA-72F4-CB44-AA24-6C26627676BC}"/>
                </a:ext>
              </a:extLst>
            </p:cNvPr>
            <p:cNvSpPr/>
            <p:nvPr/>
          </p:nvSpPr>
          <p:spPr>
            <a:xfrm>
              <a:off x="4661245" y="3877431"/>
              <a:ext cx="199697" cy="199697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0F42561-7CA8-F148-AEF1-CA975BC61A0A}"/>
                </a:ext>
              </a:extLst>
            </p:cNvPr>
            <p:cNvSpPr txBox="1"/>
            <p:nvPr/>
          </p:nvSpPr>
          <p:spPr>
            <a:xfrm>
              <a:off x="4393246" y="3315131"/>
              <a:ext cx="8178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EUROPE</a:t>
              </a:r>
              <a:endParaRPr lang="en-US" sz="800" dirty="0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94176F3-BF6D-914A-B34E-7E8901418289}"/>
              </a:ext>
            </a:extLst>
          </p:cNvPr>
          <p:cNvGrpSpPr/>
          <p:nvPr/>
        </p:nvGrpSpPr>
        <p:grpSpPr>
          <a:xfrm>
            <a:off x="6834817" y="2425157"/>
            <a:ext cx="567784" cy="545997"/>
            <a:chOff x="1016742" y="2281293"/>
            <a:chExt cx="567784" cy="545997"/>
          </a:xfrm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8CF857F-BA4D-8442-BF93-CFA85208607E}"/>
                </a:ext>
              </a:extLst>
            </p:cNvPr>
            <p:cNvSpPr/>
            <p:nvPr/>
          </p:nvSpPr>
          <p:spPr>
            <a:xfrm>
              <a:off x="1103587" y="2627593"/>
              <a:ext cx="199697" cy="199697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9ED3212-3421-0C45-BB54-E7123B6DB74B}"/>
                </a:ext>
              </a:extLst>
            </p:cNvPr>
            <p:cNvSpPr txBox="1"/>
            <p:nvPr/>
          </p:nvSpPr>
          <p:spPr>
            <a:xfrm>
              <a:off x="1016742" y="2281293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Baby</a:t>
              </a:r>
            </a:p>
          </p:txBody>
        </p:sp>
      </p:grpSp>
      <p:pic>
        <p:nvPicPr>
          <p:cNvPr id="94" name="Picture 93">
            <a:extLst>
              <a:ext uri="{FF2B5EF4-FFF2-40B4-BE49-F238E27FC236}">
                <a16:creationId xmlns:a16="http://schemas.microsoft.com/office/drawing/2014/main" id="{15AEB713-8BE9-CD45-8F37-8B4952B89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833" y="563428"/>
            <a:ext cx="1181100" cy="17145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38868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29F-5289-BE46-8987-619B15EB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 Your Career.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AF9BF-76EF-6B42-91A3-77F312DB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Where do I want to go?</a:t>
            </a:r>
          </a:p>
          <a:p>
            <a:r>
              <a:rPr lang="en-US" dirty="0"/>
              <a:t>Am I heading in the right direction?</a:t>
            </a:r>
          </a:p>
          <a:p>
            <a:r>
              <a:rPr lang="en-US" dirty="0"/>
              <a:t>Do a skills audit. Where do you need to grow?</a:t>
            </a:r>
          </a:p>
          <a:p>
            <a:r>
              <a:rPr lang="en-US" dirty="0"/>
              <a:t>Plan. Do. Reflect. Repeat.</a:t>
            </a:r>
          </a:p>
          <a:p>
            <a:r>
              <a:rPr lang="en-US" dirty="0"/>
              <a:t>Write your own promo doc/Success story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3B08DD-DF57-B543-A924-CF8D02C7F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193" y="2866082"/>
            <a:ext cx="1983317" cy="30076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7B9157-FE01-414E-8F0E-9F10E4B95D01}"/>
              </a:ext>
            </a:extLst>
          </p:cNvPr>
          <p:cNvSpPr txBox="1"/>
          <p:nvPr/>
        </p:nvSpPr>
        <p:spPr>
          <a:xfrm>
            <a:off x="6745816" y="1972508"/>
            <a:ext cx="24336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Individual Development 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Monthly 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1:1s</a:t>
            </a:r>
          </a:p>
        </p:txBody>
      </p:sp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619F57A2-88BE-6546-9C36-1677515B4A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3901" y="4184650"/>
            <a:ext cx="1193800" cy="1689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9FDB1D-20AD-D043-9884-0DF43ABE97B8}"/>
              </a:ext>
            </a:extLst>
          </p:cNvPr>
          <p:cNvSpPr txBox="1"/>
          <p:nvPr/>
        </p:nvSpPr>
        <p:spPr>
          <a:xfrm>
            <a:off x="4901271" y="6229443"/>
            <a:ext cx="424026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YouTube Channel: </a:t>
            </a:r>
            <a:r>
              <a:rPr lang="en-US" sz="1050" dirty="0">
                <a:hlinkClick r:id="rId6"/>
              </a:rPr>
              <a:t>The Productivity Game</a:t>
            </a:r>
            <a:r>
              <a:rPr lang="en-US" sz="1050" dirty="0"/>
              <a:t> • </a:t>
            </a:r>
            <a:r>
              <a:rPr lang="en-US" sz="1050" dirty="0" err="1"/>
              <a:t>ProductivityGame.com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183174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CBE7A-70C1-8440-96E4-CB1A8C737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Individual Development Plan.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C0508-EFB3-E148-9976-D89519F24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Your History/Background (prior work, relevant skills, past roles)</a:t>
            </a:r>
          </a:p>
          <a:p>
            <a:r>
              <a:rPr lang="en-US" dirty="0"/>
              <a:t>Professional Values &amp; Priorities</a:t>
            </a:r>
          </a:p>
          <a:p>
            <a:r>
              <a:rPr lang="en-US" dirty="0"/>
              <a:t>Areas of Responsibilities and/or OKRs</a:t>
            </a:r>
          </a:p>
          <a:p>
            <a:r>
              <a:rPr lang="en-US" dirty="0"/>
              <a:t>SMART Development Goals and Activities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634C54-DD0E-514B-820D-AF402AA43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1016" y="1206499"/>
            <a:ext cx="1686984" cy="255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23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E952F-16FD-B04E-B607-624128459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Monthly 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C1AD8-F0E2-D741-B2EC-BE1099175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832" y="1457855"/>
            <a:ext cx="8596668" cy="3880773"/>
          </a:xfrm>
        </p:spPr>
        <p:txBody>
          <a:bodyPr/>
          <a:lstStyle/>
          <a:p>
            <a:r>
              <a:rPr lang="en-US" dirty="0"/>
              <a:t>For each month, things to think about: </a:t>
            </a:r>
          </a:p>
          <a:p>
            <a:pPr lvl="1"/>
            <a:r>
              <a:rPr lang="en-US" dirty="0"/>
              <a:t>Goals at onset of month (Big and small)</a:t>
            </a:r>
          </a:p>
          <a:p>
            <a:pPr lvl="1"/>
            <a:r>
              <a:rPr lang="en-US" dirty="0"/>
              <a:t>End of Month Wins</a:t>
            </a:r>
          </a:p>
          <a:p>
            <a:pPr lvl="1"/>
            <a:r>
              <a:rPr lang="en-US" dirty="0"/>
              <a:t>End of Month Losses</a:t>
            </a:r>
          </a:p>
          <a:p>
            <a:pPr lvl="1"/>
            <a:r>
              <a:rPr lang="en-US" dirty="0"/>
              <a:t>Inclusiveness &amp; Volunteer Activities</a:t>
            </a:r>
          </a:p>
          <a:p>
            <a:pPr lvl="1"/>
            <a:r>
              <a:rPr lang="en-US" dirty="0"/>
              <a:t>Bar Raising Experiences</a:t>
            </a:r>
          </a:p>
          <a:p>
            <a:pPr lvl="1"/>
            <a:r>
              <a:rPr lang="en-US" dirty="0"/>
              <a:t>Innovation</a:t>
            </a:r>
          </a:p>
          <a:p>
            <a:pPr lvl="1"/>
            <a:r>
              <a:rPr lang="en-US" dirty="0"/>
              <a:t>Ideas/Thoughts</a:t>
            </a:r>
          </a:p>
          <a:p>
            <a:pPr lvl="1"/>
            <a:r>
              <a:rPr lang="en-US" dirty="0"/>
              <a:t>Manager 1:1 Q's/Action Items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16BDD4-CDCD-F449-AA47-851038633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00" y="1045633"/>
            <a:ext cx="3581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66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EA17C-F825-3B4A-A25B-7F0BE2528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Quarterly log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DB41B9E-6026-6A43-801B-8F22FFFBBA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6455195"/>
              </p:ext>
            </p:extLst>
          </p:nvPr>
        </p:nvGraphicFramePr>
        <p:xfrm>
          <a:off x="677863" y="2160588"/>
          <a:ext cx="8596310" cy="279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262">
                  <a:extLst>
                    <a:ext uri="{9D8B030D-6E8A-4147-A177-3AD203B41FA5}">
                      <a16:colId xmlns:a16="http://schemas.microsoft.com/office/drawing/2014/main" val="4233670223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245497129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3838516271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1831923218"/>
                    </a:ext>
                  </a:extLst>
                </a:gridCol>
                <a:gridCol w="1719262">
                  <a:extLst>
                    <a:ext uri="{9D8B030D-6E8A-4147-A177-3AD203B41FA5}">
                      <a16:colId xmlns:a16="http://schemas.microsoft.com/office/drawing/2014/main" val="19246265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Q1 Goals &amp; Achievements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Q2 Goals &amp; Achievements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Q3 Goals &amp; Achievements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Q3 Goals &amp; Achievements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42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Growth/Education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1292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Conferences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710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00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Innovation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01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Your Leveling Guide Dimensions…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945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2691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9E12B-D518-A545-A96D-299E81832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90FA7-3CDA-2840-BA0A-CC1E1D635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US" dirty="0"/>
              <a:t>What were your biggest contributions?</a:t>
            </a:r>
          </a:p>
          <a:p>
            <a:r>
              <a:rPr lang="en-US" dirty="0"/>
              <a:t>Are you able to stay focused on what’s important and be counted on to deliver commitments in both a timely and quality manner?</a:t>
            </a:r>
          </a:p>
          <a:p>
            <a:r>
              <a:rPr lang="en-US" dirty="0"/>
              <a:t>Do you demonstrate curiosity in your work/field? (innovation, tools, processes, continuing education, mentorship)</a:t>
            </a:r>
          </a:p>
          <a:p>
            <a:r>
              <a:rPr lang="en-US" dirty="0"/>
              <a:t>Areas for improvement? </a:t>
            </a:r>
          </a:p>
          <a:p>
            <a:endParaRPr lang="en-US" dirty="0"/>
          </a:p>
          <a:p>
            <a:r>
              <a:rPr lang="en-US" dirty="0"/>
              <a:t>NOTE: Think about why people choose to have you as part of their team</a:t>
            </a:r>
          </a:p>
        </p:txBody>
      </p:sp>
    </p:spTree>
    <p:extLst>
      <p:ext uri="{BB962C8B-B14F-4D97-AF65-F5344CB8AC3E}">
        <p14:creationId xmlns:p14="http://schemas.microsoft.com/office/powerpoint/2010/main" val="284087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5C590-BD57-4A4B-89C8-E30D9EFFB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4BB1D-FC46-9342-983F-9CE30CFCB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30 Min Intro</a:t>
            </a:r>
          </a:p>
          <a:p>
            <a:r>
              <a:rPr lang="en-US" dirty="0"/>
              <a:t>Mentee: 5-10 min talking about your background. Why you need a mentor</a:t>
            </a:r>
          </a:p>
          <a:p>
            <a:r>
              <a:rPr lang="en-US" dirty="0"/>
              <a:t>Mentor: 10-15 min talking about background &amp; experience.</a:t>
            </a:r>
          </a:p>
          <a:p>
            <a:r>
              <a:rPr lang="en-US" dirty="0"/>
              <a:t>Outcome:</a:t>
            </a:r>
          </a:p>
          <a:p>
            <a:pPr lvl="1"/>
            <a:r>
              <a:rPr lang="en-US" dirty="0"/>
              <a:t>Share objectives, goals and expectations. </a:t>
            </a:r>
          </a:p>
          <a:p>
            <a:pPr lvl="1"/>
            <a:r>
              <a:rPr lang="en-US" dirty="0"/>
              <a:t>Is there a fit? Establish timeline, commitment, action plan.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A505A1-1A18-5C4B-B59D-E303914B9D0D}"/>
              </a:ext>
            </a:extLst>
          </p:cNvPr>
          <p:cNvSpPr/>
          <p:nvPr/>
        </p:nvSpPr>
        <p:spPr>
          <a:xfrm>
            <a:off x="524933" y="5625220"/>
            <a:ext cx="72898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https://www.linkedin.com/learning/being-a-good-mentee/characteristics-of-a-successful-mentee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681693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AA735-7CB9-8D4E-A348-3CAC5E610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Mentor Q’s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225F2-28DF-D740-8E41-7B610478C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Tell me about your career journey.</a:t>
            </a:r>
          </a:p>
          <a:p>
            <a:r>
              <a:rPr lang="en-US" dirty="0"/>
              <a:t>What are you goals?</a:t>
            </a:r>
          </a:p>
          <a:p>
            <a:r>
              <a:rPr lang="en-US" dirty="0"/>
              <a:t>How do you spend your time?</a:t>
            </a:r>
          </a:p>
          <a:p>
            <a:r>
              <a:rPr lang="en-US" dirty="0"/>
              <a:t>What type of time management system do you use?</a:t>
            </a:r>
          </a:p>
          <a:p>
            <a:r>
              <a:rPr lang="en-US" dirty="0"/>
              <a:t>How do you stay on top of trends in the industry? </a:t>
            </a:r>
          </a:p>
          <a:p>
            <a:r>
              <a:rPr lang="en-US" dirty="0"/>
              <a:t>How do you keep yourself moving forward?</a:t>
            </a:r>
          </a:p>
          <a:p>
            <a:r>
              <a:rPr lang="en-US" dirty="0"/>
              <a:t>What mistakes have you made that you could share as warnings for me?</a:t>
            </a:r>
          </a:p>
        </p:txBody>
      </p:sp>
    </p:spTree>
    <p:extLst>
      <p:ext uri="{BB962C8B-B14F-4D97-AF65-F5344CB8AC3E}">
        <p14:creationId xmlns:p14="http://schemas.microsoft.com/office/powerpoint/2010/main" val="31599468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{94C97851-4F32-3042-9B66-AFC2FF928807}tf10001060</Template>
  <TotalTime>3817</TotalTime>
  <Words>538</Words>
  <Application>Microsoft Macintosh PowerPoint</Application>
  <PresentationFormat>Widescreen</PresentationFormat>
  <Paragraphs>112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</vt:lpstr>
      <vt:lpstr>The Engineer's Path:  A Conversation about Career Growth and Technical Leadership </vt:lpstr>
      <vt:lpstr>Engineer’s Path</vt:lpstr>
      <vt:lpstr>Own Your Career.</vt:lpstr>
      <vt:lpstr>Create an Individual Development Plan.</vt:lpstr>
      <vt:lpstr>Monthly Log</vt:lpstr>
      <vt:lpstr>Quarterly log</vt:lpstr>
      <vt:lpstr>Performance Review</vt:lpstr>
      <vt:lpstr>Mentor</vt:lpstr>
      <vt:lpstr>Sample Mentor Q’s</vt:lpstr>
      <vt:lpstr>I Want to be a Manager?</vt:lpstr>
      <vt:lpstr>Diversity &amp; Inclusion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Engineer's Path:  A Conversation about Career Growth and Technical Leadership </dc:title>
  <dc:creator>phoenixjenn@gmail.com</dc:creator>
  <cp:lastModifiedBy>phoenixjenn@gmail.com</cp:lastModifiedBy>
  <cp:revision>28</cp:revision>
  <dcterms:created xsi:type="dcterms:W3CDTF">2019-11-11T22:39:26Z</dcterms:created>
  <dcterms:modified xsi:type="dcterms:W3CDTF">2019-11-14T14:16:30Z</dcterms:modified>
</cp:coreProperties>
</file>

<file path=docProps/thumbnail.jpeg>
</file>